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90" r:id="rId2"/>
    <p:sldId id="289" r:id="rId3"/>
    <p:sldId id="288" r:id="rId4"/>
    <p:sldId id="292" r:id="rId5"/>
    <p:sldId id="293" r:id="rId6"/>
    <p:sldId id="294" r:id="rId7"/>
    <p:sldId id="295" r:id="rId8"/>
    <p:sldId id="296" r:id="rId9"/>
    <p:sldId id="297" r:id="rId10"/>
    <p:sldId id="298" r:id="rId11"/>
    <p:sldId id="300" r:id="rId12"/>
    <p:sldId id="301" r:id="rId13"/>
    <p:sldId id="302" r:id="rId14"/>
    <p:sldId id="291" r:id="rId15"/>
    <p:sldId id="283" r:id="rId16"/>
    <p:sldId id="303" r:id="rId17"/>
    <p:sldId id="304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CFCF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Средний стиль 2 —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Средний стиль 2 —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Средний стиль 2 —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234" y="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A5439D-446C-4E49-8E45-191B28315587}" type="datetimeFigureOut">
              <a:rPr lang="ru-RU" smtClean="0"/>
              <a:t>29.03.2022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D92568-2B81-4E2C-BF54-F3941229BB5E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A5439D-446C-4E49-8E45-191B28315587}" type="datetimeFigureOut">
              <a:rPr lang="ru-RU" smtClean="0"/>
              <a:t>29.03.2022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D92568-2B81-4E2C-BF54-F3941229BB5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A5439D-446C-4E49-8E45-191B28315587}" type="datetimeFigureOut">
              <a:rPr lang="ru-RU" smtClean="0"/>
              <a:t>29.03.2022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D92568-2B81-4E2C-BF54-F3941229BB5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A5439D-446C-4E49-8E45-191B28315587}" type="datetimeFigureOut">
              <a:rPr lang="ru-RU" smtClean="0"/>
              <a:t>29.03.2022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D92568-2B81-4E2C-BF54-F3941229BB5E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A5439D-446C-4E49-8E45-191B28315587}" type="datetimeFigureOut">
              <a:rPr lang="ru-RU" smtClean="0"/>
              <a:t>29.03.2022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D92568-2B81-4E2C-BF54-F3941229BB5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A5439D-446C-4E49-8E45-191B28315587}" type="datetimeFigureOut">
              <a:rPr lang="ru-RU" smtClean="0"/>
              <a:t>29.03.2022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D92568-2B81-4E2C-BF54-F3941229BB5E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A5439D-446C-4E49-8E45-191B28315587}" type="datetimeFigureOut">
              <a:rPr lang="ru-RU" smtClean="0"/>
              <a:t>29.03.2022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D92568-2B81-4E2C-BF54-F3941229BB5E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A5439D-446C-4E49-8E45-191B28315587}" type="datetimeFigureOut">
              <a:rPr lang="ru-RU" smtClean="0"/>
              <a:t>29.03.2022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D92568-2B81-4E2C-BF54-F3941229BB5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A5439D-446C-4E49-8E45-191B28315587}" type="datetimeFigureOut">
              <a:rPr lang="ru-RU" smtClean="0"/>
              <a:t>29.03.2022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D92568-2B81-4E2C-BF54-F3941229BB5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A5439D-446C-4E49-8E45-191B28315587}" type="datetimeFigureOut">
              <a:rPr lang="ru-RU" smtClean="0"/>
              <a:t>29.03.2022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D92568-2B81-4E2C-BF54-F3941229BB5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A5439D-446C-4E49-8E45-191B28315587}" type="datetimeFigureOut">
              <a:rPr lang="ru-RU" smtClean="0"/>
              <a:t>29.03.2022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D92568-2B81-4E2C-BF54-F3941229BB5E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ADA5439D-446C-4E49-8E45-191B28315587}" type="datetimeFigureOut">
              <a:rPr lang="ru-RU" smtClean="0"/>
              <a:t>29.03.2022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DED92568-2B81-4E2C-BF54-F3941229BB5E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3" y="4581128"/>
            <a:ext cx="8280920" cy="1800200"/>
          </a:xfrm>
        </p:spPr>
        <p:txBody>
          <a:bodyPr/>
          <a:lstStyle/>
          <a:p>
            <a:pPr marL="0" indent="0">
              <a:buNone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Заместитель директора по учебно-воспитательной работе</a:t>
            </a:r>
            <a:b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Федосеева Н.В.</a:t>
            </a:r>
            <a:b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29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марта 2022 г</a:t>
            </a:r>
            <a:r>
              <a:rPr lang="ru-RU" sz="2800" dirty="0" smtClean="0"/>
              <a:t> </a:t>
            </a: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539552" y="731520"/>
            <a:ext cx="7920880" cy="3474720"/>
          </a:xfrm>
        </p:spPr>
        <p:txBody>
          <a:bodyPr>
            <a:normAutofit/>
          </a:bodyPr>
          <a:lstStyle/>
          <a:p>
            <a:pPr marL="45720" indent="0" algn="ctr">
              <a:buNone/>
            </a:pPr>
            <a:endParaRPr lang="ru-RU" sz="28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" indent="0" algn="ctr">
              <a:buNone/>
            </a:pP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" indent="0" algn="ctr">
              <a:buNone/>
            </a:pP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ФУНКЦИОНАЛЬНАЯ 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ГРАМОТНОСТЬ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" indent="0" algn="ctr">
              <a:buNone/>
            </a:pP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КАК ЦЕЛЬ И РЕЗУЛЬТАТ СОВРЕМЕННОГО ОБРАЗОВАНИЯ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16490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683568" y="1268760"/>
            <a:ext cx="7848872" cy="38164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938578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755576" y="1052736"/>
            <a:ext cx="7344816" cy="46413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616108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1124744"/>
            <a:ext cx="7953857" cy="4353346"/>
          </a:xfrm>
        </p:spPr>
      </p:pic>
    </p:spTree>
    <p:extLst>
      <p:ext uri="{BB962C8B-B14F-4D97-AF65-F5344CB8AC3E}">
        <p14:creationId xmlns:p14="http://schemas.microsoft.com/office/powerpoint/2010/main" val="171108861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1196752"/>
            <a:ext cx="7922956" cy="4353346"/>
          </a:xfrm>
        </p:spPr>
      </p:pic>
    </p:spTree>
    <p:extLst>
      <p:ext uri="{BB962C8B-B14F-4D97-AF65-F5344CB8AC3E}">
        <p14:creationId xmlns:p14="http://schemas.microsoft.com/office/powerpoint/2010/main" val="404209851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 descr="C:\Users\User\Desktop\13.jpg"/>
          <p:cNvPicPr>
            <a:picLocks noGrp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332657"/>
            <a:ext cx="8424936" cy="590465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82681212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7461448" cy="4785712"/>
          </a:xfrm>
        </p:spPr>
        <p:txBody>
          <a:bodyPr>
            <a:normAutofit fontScale="62500" lnSpcReduction="20000"/>
          </a:bodyPr>
          <a:lstStyle/>
          <a:p>
            <a:pPr marL="45720" indent="0" algn="ctr">
              <a:buNone/>
            </a:pPr>
            <a:r>
              <a:rPr lang="ru-RU" dirty="0" smtClean="0"/>
              <a:t>	</a:t>
            </a:r>
            <a:r>
              <a:rPr lang="ru-RU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Понятие </a:t>
            </a:r>
            <a:r>
              <a:rPr lang="ru-RU" sz="3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«Функциональная грамотность» </a:t>
            </a:r>
          </a:p>
          <a:p>
            <a:pPr marL="45720" indent="0" algn="ctr">
              <a:buNone/>
            </a:pPr>
            <a:r>
              <a:rPr lang="ru-RU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 ее формирование включено в </a:t>
            </a:r>
            <a:r>
              <a:rPr lang="ru-RU" sz="3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обновленные ФГОС </a:t>
            </a:r>
          </a:p>
          <a:p>
            <a:pPr marL="45720" indent="0">
              <a:buNone/>
            </a:pPr>
            <a:endParaRPr lang="ru-RU" sz="3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" indent="0" algn="just">
              <a:buNone/>
            </a:pPr>
            <a:r>
              <a:rPr lang="ru-RU" sz="3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Раздел </a:t>
            </a:r>
            <a:r>
              <a:rPr lang="en-US" sz="3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III</a:t>
            </a:r>
            <a:r>
              <a:rPr lang="ru-RU" sz="3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Требования к условиям реализации программы основного общего образования.</a:t>
            </a:r>
          </a:p>
          <a:p>
            <a:pPr marL="45720" indent="0" algn="just">
              <a:buNone/>
            </a:pPr>
            <a:endParaRPr lang="ru-RU" sz="3000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" indent="0">
              <a:buNone/>
            </a:pPr>
            <a:r>
              <a:rPr lang="ru-RU" sz="2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П. 35.2. В целях обеспечения реализации программы основного общего образования в Организации для участников образовательных отношений должны создаваться условия, обеспечивающие возможность:</a:t>
            </a:r>
          </a:p>
          <a:p>
            <a:pPr marL="45720" indent="0">
              <a:buNone/>
            </a:pPr>
            <a:endParaRPr lang="ru-RU" sz="2600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" indent="0" algn="just">
              <a:buNone/>
            </a:pPr>
            <a:r>
              <a:rPr lang="ru-RU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Формирования функциональной грамотности обучающихся     (способности решать учебные задачи и жизненные проблемные ситуации на основе сформированных предметных, метапредметных и универсальных способов деятельности), включающей овладение ключевыми компетенциями, составляющими основу дальнейшего успешного образования.</a:t>
            </a:r>
          </a:p>
          <a:p>
            <a:pPr marL="4572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7042428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692696"/>
            <a:ext cx="7728634" cy="5328592"/>
          </a:xfrm>
        </p:spPr>
      </p:pic>
    </p:spTree>
    <p:extLst>
      <p:ext uri="{BB962C8B-B14F-4D97-AF65-F5344CB8AC3E}">
        <p14:creationId xmlns:p14="http://schemas.microsoft.com/office/powerpoint/2010/main" val="298801780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3648" y="332656"/>
            <a:ext cx="6593204" cy="6120680"/>
          </a:xfrm>
        </p:spPr>
      </p:pic>
    </p:spTree>
    <p:extLst>
      <p:ext uri="{BB962C8B-B14F-4D97-AF65-F5344CB8AC3E}">
        <p14:creationId xmlns:p14="http://schemas.microsoft.com/office/powerpoint/2010/main" val="39060824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251520" y="731520"/>
            <a:ext cx="8208912" cy="5433784"/>
          </a:xfrm>
        </p:spPr>
        <p:txBody>
          <a:bodyPr>
            <a:normAutofit/>
          </a:bodyPr>
          <a:lstStyle/>
          <a:p>
            <a:pPr marL="45720" indent="0" algn="ctr">
              <a:buNone/>
            </a:pPr>
            <a:r>
              <a:rPr lang="ru-RU" sz="5400" b="1" dirty="0">
                <a:solidFill>
                  <a:srgbClr val="002060"/>
                </a:solidFill>
                <a:latin typeface="Monotype Corsiva" pitchFamily="66" charset="0"/>
              </a:rPr>
              <a:t> </a:t>
            </a:r>
            <a:r>
              <a:rPr lang="ru-RU" sz="3600" b="1" dirty="0">
                <a:solidFill>
                  <a:srgbClr val="002060"/>
                </a:solidFill>
                <a:latin typeface="Monotype Corsiva" pitchFamily="66" charset="0"/>
              </a:rPr>
              <a:t>Почему понятие функциональной грамотности стало актуальным для </a:t>
            </a:r>
            <a:r>
              <a:rPr lang="ru-RU" sz="3600" b="1" dirty="0" smtClean="0">
                <a:solidFill>
                  <a:srgbClr val="002060"/>
                </a:solidFill>
                <a:latin typeface="Monotype Corsiva" pitchFamily="66" charset="0"/>
              </a:rPr>
              <a:t>современной </a:t>
            </a:r>
            <a:r>
              <a:rPr lang="ru-RU" sz="3600" b="1" dirty="0">
                <a:solidFill>
                  <a:srgbClr val="002060"/>
                </a:solidFill>
                <a:latin typeface="Monotype Corsiva" pitchFamily="66" charset="0"/>
              </a:rPr>
              <a:t>школы</a:t>
            </a:r>
            <a:r>
              <a:rPr lang="ru-RU" sz="3600" b="1" dirty="0" smtClean="0">
                <a:solidFill>
                  <a:srgbClr val="002060"/>
                </a:solidFill>
                <a:latin typeface="Monotype Corsiva" pitchFamily="66" charset="0"/>
              </a:rPr>
              <a:t>?</a:t>
            </a:r>
            <a:endParaRPr lang="ru-RU" sz="3600" b="1" dirty="0">
              <a:solidFill>
                <a:srgbClr val="002060"/>
              </a:solidFill>
              <a:latin typeface="Monotype Corsiva" pitchFamily="66" charset="0"/>
            </a:endParaRPr>
          </a:p>
          <a:p>
            <a:pPr marL="12700" lvl="0" indent="0">
              <a:lnSpc>
                <a:spcPts val="3875"/>
              </a:lnSpc>
              <a:spcBef>
                <a:spcPts val="95"/>
              </a:spcBef>
              <a:spcAft>
                <a:spcPts val="0"/>
              </a:spcAft>
              <a:buClrTx/>
              <a:buSzTx/>
              <a:buNone/>
            </a:pPr>
            <a:r>
              <a:rPr lang="ru-RU" sz="2300" b="1" spc="-5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Леонтьев А.А</a:t>
            </a:r>
            <a:r>
              <a:rPr lang="ru-RU" sz="2300" spc="-5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.: </a:t>
            </a:r>
            <a:r>
              <a:rPr lang="ru-RU" sz="2300" spc="-1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300" b="1" spc="-1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Функционально грамотный</a:t>
            </a:r>
            <a:r>
              <a:rPr lang="ru-RU" sz="2300" b="1" spc="65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300" spc="-15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человек</a:t>
            </a:r>
            <a:endParaRPr lang="ru-RU" sz="23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0005" marR="354965" lvl="0" indent="0" algn="just">
              <a:lnSpc>
                <a:spcPts val="3670"/>
              </a:lnSpc>
              <a:spcBef>
                <a:spcPts val="260"/>
              </a:spcBef>
              <a:spcAft>
                <a:spcPts val="0"/>
              </a:spcAft>
              <a:buClrTx/>
              <a:buSzTx/>
              <a:buNone/>
            </a:pPr>
            <a:r>
              <a:rPr lang="ru-RU" sz="2300" spc="-5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— </a:t>
            </a:r>
            <a:r>
              <a:rPr lang="ru-RU" sz="2300" spc="-25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это </a:t>
            </a:r>
            <a:r>
              <a:rPr lang="ru-RU" sz="2300" spc="-15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человек, </a:t>
            </a:r>
            <a:r>
              <a:rPr lang="ru-RU" sz="2300" spc="-25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который </a:t>
            </a:r>
            <a:r>
              <a:rPr lang="ru-RU" sz="2300" spc="-1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способен </a:t>
            </a:r>
            <a:r>
              <a:rPr lang="ru-RU" sz="2300" spc="-15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использовать </a:t>
            </a:r>
            <a:r>
              <a:rPr lang="ru-RU" sz="2300" spc="-5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все  </a:t>
            </a:r>
            <a:r>
              <a:rPr lang="ru-RU" sz="2300" spc="-1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постоянно </a:t>
            </a:r>
            <a:r>
              <a:rPr lang="ru-RU" sz="2300" spc="-5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приобретаемые в течение жизни знания,  </a:t>
            </a:r>
            <a:r>
              <a:rPr lang="ru-RU" sz="2300" spc="-1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умения </a:t>
            </a:r>
            <a:r>
              <a:rPr lang="ru-RU" sz="2300" spc="-5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навыки </a:t>
            </a:r>
            <a:r>
              <a:rPr lang="ru-RU" sz="2300" spc="-1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</a:t>
            </a:r>
            <a:r>
              <a:rPr lang="ru-RU" sz="2300" spc="-5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решения</a:t>
            </a:r>
            <a:r>
              <a:rPr lang="ru-RU" sz="2300" spc="1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300" spc="-1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максимально</a:t>
            </a:r>
            <a:r>
              <a:rPr lang="ru-RU" sz="23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300" spc="-15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широкого </a:t>
            </a:r>
            <a:r>
              <a:rPr lang="ru-RU" sz="2300" spc="-5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диапазона </a:t>
            </a:r>
            <a:r>
              <a:rPr lang="ru-RU" sz="2300" spc="-5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жизненных </a:t>
            </a:r>
            <a:r>
              <a:rPr lang="ru-RU" sz="23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 </a:t>
            </a:r>
            <a:r>
              <a:rPr lang="ru-RU" sz="2300" spc="-5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300" spc="-1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различных  </a:t>
            </a:r>
            <a:r>
              <a:rPr lang="ru-RU" sz="23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сферах </a:t>
            </a:r>
            <a:r>
              <a:rPr lang="ru-RU" sz="2300" spc="-15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человеческой </a:t>
            </a:r>
            <a:r>
              <a:rPr lang="ru-RU" sz="2300" spc="-15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деятельности, </a:t>
            </a:r>
            <a:r>
              <a:rPr lang="ru-RU" sz="2300" spc="-1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общения</a:t>
            </a:r>
            <a:r>
              <a:rPr lang="ru-RU" sz="2300" spc="5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300" spc="-5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endParaRPr lang="ru-RU" sz="23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0005" lvl="0" indent="0" algn="just">
              <a:lnSpc>
                <a:spcPts val="3420"/>
              </a:lnSpc>
              <a:spcBef>
                <a:spcPts val="0"/>
              </a:spcBef>
              <a:spcAft>
                <a:spcPts val="0"/>
              </a:spcAft>
              <a:buClrTx/>
              <a:buSzTx/>
              <a:buNone/>
            </a:pPr>
            <a:r>
              <a:rPr lang="ru-RU" sz="2300" spc="-5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социальных </a:t>
            </a:r>
            <a:r>
              <a:rPr lang="ru-RU" sz="2300" spc="-1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отношений</a:t>
            </a:r>
            <a:r>
              <a:rPr lang="ru-RU" sz="2300" spc="-1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».</a:t>
            </a:r>
          </a:p>
          <a:p>
            <a:pPr marL="40005" lvl="0" indent="0" algn="just">
              <a:lnSpc>
                <a:spcPts val="3420"/>
              </a:lnSpc>
              <a:spcBef>
                <a:spcPts val="0"/>
              </a:spcBef>
              <a:spcAft>
                <a:spcPts val="0"/>
              </a:spcAft>
              <a:buClrTx/>
              <a:buSzTx/>
              <a:buNone/>
            </a:pPr>
            <a:endParaRPr lang="ru-RU" sz="2300" spc="-1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0005" lvl="0" indent="0" algn="just">
              <a:lnSpc>
                <a:spcPts val="3420"/>
              </a:lnSpc>
              <a:spcBef>
                <a:spcPts val="0"/>
              </a:spcBef>
              <a:spcAft>
                <a:spcPts val="0"/>
              </a:spcAft>
              <a:buClrTx/>
              <a:buSzTx/>
              <a:buNone/>
            </a:pPr>
            <a:endParaRPr lang="ru-RU" sz="2300" spc="-1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" indent="0" algn="ctr">
              <a:buNone/>
            </a:pP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31681707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Объект 6"/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251520" y="260648"/>
            <a:ext cx="6096926" cy="3429521"/>
          </a:xfrm>
          <a:prstGeom prst="rect">
            <a:avLst/>
          </a:prstGeom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2483768" y="4077072"/>
            <a:ext cx="6512511" cy="25902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5591464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Объект 6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302" y="836712"/>
            <a:ext cx="8483123" cy="4536504"/>
          </a:xfrm>
        </p:spPr>
      </p:pic>
    </p:spTree>
    <p:extLst>
      <p:ext uri="{BB962C8B-B14F-4D97-AF65-F5344CB8AC3E}">
        <p14:creationId xmlns:p14="http://schemas.microsoft.com/office/powerpoint/2010/main" val="8689574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415" y="692696"/>
            <a:ext cx="8500373" cy="4824536"/>
          </a:xfrm>
        </p:spPr>
      </p:pic>
    </p:spTree>
    <p:extLst>
      <p:ext uri="{BB962C8B-B14F-4D97-AF65-F5344CB8AC3E}">
        <p14:creationId xmlns:p14="http://schemas.microsoft.com/office/powerpoint/2010/main" val="22002621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827584" y="908720"/>
            <a:ext cx="7776864" cy="46085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990439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539552" y="620688"/>
            <a:ext cx="8064896" cy="5040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960042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827584" y="620688"/>
            <a:ext cx="7848872" cy="51125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76745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611560" y="980728"/>
            <a:ext cx="7776864" cy="4680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8626291"/>
      </p:ext>
    </p:extLst>
  </p:cSld>
  <p:clrMapOvr>
    <a:masterClrMapping/>
  </p:clrMapOvr>
</p:sld>
</file>

<file path=ppt/theme/theme1.xml><?xml version="1.0" encoding="utf-8"?>
<a:theme xmlns:a="http://schemas.openxmlformats.org/drawingml/2006/main" name="Воздушный поток">
  <a:themeElements>
    <a:clrScheme name="Остин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1878</TotalTime>
  <Words>67</Words>
  <Application>Microsoft Office PowerPoint</Application>
  <PresentationFormat>Экран (4:3)</PresentationFormat>
  <Paragraphs>18</Paragraphs>
  <Slides>17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2" baseType="lpstr">
      <vt:lpstr>Georgia</vt:lpstr>
      <vt:lpstr>Monotype Corsiva</vt:lpstr>
      <vt:lpstr>Times New Roman</vt:lpstr>
      <vt:lpstr>Trebuchet MS</vt:lpstr>
      <vt:lpstr>Воздушный поток</vt:lpstr>
      <vt:lpstr>Заместитель директора по учебно-воспитательной работе Федосеева Н.В. 29 марта 2022 г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97</cp:revision>
  <dcterms:created xsi:type="dcterms:W3CDTF">2018-03-29T12:57:40Z</dcterms:created>
  <dcterms:modified xsi:type="dcterms:W3CDTF">2022-03-29T05:43:55Z</dcterms:modified>
</cp:coreProperties>
</file>