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63" r:id="rId4"/>
    <p:sldId id="285" r:id="rId5"/>
    <p:sldId id="264" r:id="rId6"/>
    <p:sldId id="265" r:id="rId7"/>
    <p:sldId id="267" r:id="rId8"/>
    <p:sldId id="268" r:id="rId9"/>
    <p:sldId id="269" r:id="rId10"/>
    <p:sldId id="290" r:id="rId11"/>
    <p:sldId id="286" r:id="rId12"/>
    <p:sldId id="271" r:id="rId13"/>
    <p:sldId id="272" r:id="rId14"/>
    <p:sldId id="287" r:id="rId15"/>
    <p:sldId id="288" r:id="rId16"/>
    <p:sldId id="274" r:id="rId17"/>
    <p:sldId id="275" r:id="rId18"/>
    <p:sldId id="276" r:id="rId19"/>
    <p:sldId id="281" r:id="rId20"/>
    <p:sldId id="28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195" autoAdjust="0"/>
  </p:normalViewPr>
  <p:slideViewPr>
    <p:cSldViewPr snapToGrid="0">
      <p:cViewPr varScale="1">
        <p:scale>
          <a:sx n="67" d="100"/>
          <a:sy n="67" d="100"/>
        </p:scale>
        <p:origin x="4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C7FED-DDD4-47AD-88DE-3ACDCB997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C192AE-0CC2-45C1-8EE1-D09CEBBFF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EA09F7-7071-4716-B646-9F002BBA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A83F30-5152-4186-9627-02DA6E94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D87C4C-FB9E-4B16-A69E-03DA6706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F14F9F9-BDE5-4E0C-B01B-07427D96B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0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3ECDB-0011-4661-ACEF-52C7F942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8BC05A-DB83-4F32-9A97-31FF60C0D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389FB9-2F85-4524-A9F6-01D4CB1C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F361DE-39B5-4835-9FC6-D145FC10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C822D5-3DE2-4727-BFDD-F413DC7D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8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CAA48D6-8736-4F0B-84F8-726BA2AED8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ECA489B-3498-4236-8B6D-5BAEAC23A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931BE1-1CEA-46FE-9170-83102AFE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1310A1-B6AF-44C9-A476-04AE9700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DB9236-31EE-4EE2-9004-20CEB066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7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14E2D-C6AB-4809-B48E-2EB72D4BF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AAE6ED-4E48-4C6E-B021-E56FA9B57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2845FB-7A12-4224-9B0A-8BC5C5D11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D1C82D-D4F3-4842-BB8F-7B96F43F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A775D-003E-4439-BF44-BF5CA4A22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05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C8A52-A2E5-4FAF-B448-41B8F3E6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0776FD1-F8DA-4F7E-8DD4-9D77C0400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C56007-B294-4A5C-9F12-329870841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ABAD7B-B04A-4797-BB8C-79ECDE82C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6E1DC2-E1FF-4707-BDBF-9757F146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61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DEBE5F-4269-43FB-B384-1C4F14D81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1FFF85-F19A-4C61-B4EC-1C1F5C6B9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5721FC-3BC2-42AB-9B47-8C94105AA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A089DFE-45E7-443A-BD15-FD4F3824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047A32-F9FA-4336-8E4A-0E6D46F8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B25E21-AAFF-4275-99E9-7536B90B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626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CA151B-B2AB-40B3-960D-7BC92A896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1658C7-42C3-4377-B725-643F7C81D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5533BCB-7062-452A-AA08-CFD8C8ECA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113ECC7-765E-4658-9F11-6812EC089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980AE03-2548-4428-9128-E81BE3D68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C690424-0AD9-4119-A24F-3A2726FB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E4F8421-062F-4A59-8E3E-B446286E3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B6A8FCA-AB12-4E52-9C24-375C911F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27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E20718-31EF-458B-9914-4F81CBB90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2119691-5DDF-45C8-B92B-5C64DCFF0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0D0A80-B223-42F7-B721-14C9E4412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93750D-5CB7-43F8-9F17-97F5DFB1B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31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983931D-06A8-4481-891A-5D602BFFD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8B495A0-CFC9-449F-9E54-495370298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DD61B66-00E4-4D1F-B010-91DCA02DB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98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F5DEBF-CE14-4D2D-8845-ACA3DF78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9145D2-D17E-4F3C-9EC0-3E88DE6A1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E8C96B-72E5-4BD2-82ED-9B984DA2E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22B5BB-012F-47B3-818F-C04D4BB3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0BDC9C8-7810-4713-9E18-02CF6EC7B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659722-DEF1-4874-9680-E3885E45B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8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FDEE7F-3814-469A-96CE-643B6848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678436-6D68-4603-AAD4-926A2ED44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4A619D1-E778-45B9-9F11-8FC3679DE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7176D9-6DC9-4FEA-A8F1-3E9C8BD8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F4C4CA-D44D-4363-89A9-0EF55F6DA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EBEADCD-5AD8-4F6B-AE63-7958F2E7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4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5E4AEC-2044-4C90-A9B0-8AB2AACA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0CC3DB-5355-462B-B7D1-8BB0BC826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EB7B3E-E3D4-4CDB-8A7E-715571960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0DCE6-BE40-4993-99F0-83D8F091F62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B47388-CC3C-4879-B11D-4C5101403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C11FEA-94FA-40F5-A540-37F1A3EFE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771783-580B-41A0-BE00-37B9A28C2A0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7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CCD27-B628-46E5-9ACB-56130C23F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9809" y="1997232"/>
            <a:ext cx="7632191" cy="2387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совет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тема:«Готовимся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переходу на новые ФГОС НОО и ФГОС ООО: вопросы и ответы»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52E4651-4499-4D88-9E31-C34F2CEA2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0331" y="6330091"/>
            <a:ext cx="4825077" cy="631541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марта 2022 года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852E4651-4499-4D88-9E31-C34F2CEA292D}"/>
              </a:ext>
            </a:extLst>
          </p:cNvPr>
          <p:cNvSpPr txBox="1">
            <a:spLocks/>
          </p:cNvSpPr>
          <p:nvPr/>
        </p:nvSpPr>
        <p:spPr>
          <a:xfrm>
            <a:off x="4718305" y="258475"/>
            <a:ext cx="7339584" cy="6315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rgbClr val="C00000"/>
                </a:solidFill>
              </a:rPr>
              <a:t>Государственное бюджетное общеобразовательное учреждение средняя общеобразовательная школа №4</a:t>
            </a:r>
            <a:r>
              <a:rPr lang="en-US" sz="1800" dirty="0" smtClean="0">
                <a:solidFill>
                  <a:srgbClr val="C00000"/>
                </a:solidFill>
              </a:rPr>
              <a:t>35</a:t>
            </a:r>
            <a:r>
              <a:rPr lang="ru-RU" sz="1800" dirty="0" smtClean="0">
                <a:solidFill>
                  <a:srgbClr val="C00000"/>
                </a:solidFill>
              </a:rPr>
              <a:t> Курортного района Санкт-Петербурга</a:t>
            </a:r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796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90" y="908954"/>
            <a:ext cx="10781317" cy="50985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6678" y="262623"/>
            <a:ext cx="8415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Методическая поддержка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05025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https://www.spbfgos.org/фгос-2021</a:t>
            </a:r>
          </a:p>
          <a:p>
            <a:r>
              <a:rPr lang="ru-RU" dirty="0">
                <a:solidFill>
                  <a:schemeClr val="accent1"/>
                </a:solidFill>
              </a:rPr>
              <a:t>Здесь есть полезные материалы </a:t>
            </a:r>
          </a:p>
        </p:txBody>
      </p:sp>
    </p:spTree>
    <p:extLst>
      <p:ext uri="{BB962C8B-B14F-4D97-AF65-F5344CB8AC3E}">
        <p14:creationId xmlns:p14="http://schemas.microsoft.com/office/powerpoint/2010/main" val="29026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983" y="1425657"/>
            <a:ext cx="10321199" cy="50864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2619" y="428622"/>
            <a:ext cx="9596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Портал Министерства просвещения и ИСРО РАО «Единое содержание общего образования»: </a:t>
            </a:r>
            <a:r>
              <a:rPr lang="ru-RU" dirty="0">
                <a:solidFill>
                  <a:srgbClr val="00B0F0"/>
                </a:solidFill>
              </a:rPr>
              <a:t>https://edsoo.ru/ </a:t>
            </a:r>
          </a:p>
        </p:txBody>
      </p:sp>
    </p:spTree>
    <p:extLst>
      <p:ext uri="{BB962C8B-B14F-4D97-AF65-F5344CB8AC3E}">
        <p14:creationId xmlns:p14="http://schemas.microsoft.com/office/powerpoint/2010/main" val="471052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304" y="438912"/>
            <a:ext cx="8449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Программа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формирования универсальных учебных действий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304" y="1639241"/>
            <a:ext cx="1124102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По новому ФГОС ООО нужно разрабатывать программу формирования УУД, а не программу развития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УУД.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Программа </a:t>
            </a: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имеет одинаковое название на уровнях НОО и ООО: «Программа формирования универсальных учебных действий у обучающихся».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Требований к программе формирования УУД стало меньше. </a:t>
            </a:r>
            <a:endParaRPr lang="ru-RU" sz="28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Для </a:t>
            </a: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уровня ООО прописали, что теперь нужно формировать у учеников знания и навыки в области финансовой грамотности и устойчивого развития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общества.</a:t>
            </a:r>
            <a:endParaRPr lang="ru-RU" sz="2800" dirty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32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11680" y="0"/>
            <a:ext cx="8168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Предметные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области и предметы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571283"/>
              </p:ext>
            </p:extLst>
          </p:nvPr>
        </p:nvGraphicFramePr>
        <p:xfrm>
          <a:off x="109725" y="646331"/>
          <a:ext cx="11984738" cy="6159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0643"/>
                <a:gridCol w="6864095"/>
              </a:tblGrid>
              <a:tr h="40193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Учебный план НОО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Предметные области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Учебные предметы (учебные модули)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54929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Русский язык и литературное чтение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Литературное чтение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51127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Родной язык и литературное чтение на родном языке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Родной язык и (или) государственный язык республики </a:t>
                      </a:r>
                      <a:r>
                        <a:rPr lang="ru-RU" sz="1600" dirty="0" smtClean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Литературное чтение на родном языке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4019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Иностранный язык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Иностранный язык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4019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Математика и информатика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Математика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4019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Обществознание и естествознание (Окружающий мир)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Окружающий мир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173470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Основы религиозных культур и светской этики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Основы религиозных культур и светской этики: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православной культуры»;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иудейской культуры»;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буддистской культуры»;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исламской культуры»;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религиозных культур народов России»;</a:t>
                      </a:r>
                    </a:p>
                    <a:p>
                      <a:pPr marL="342900" lvl="0" indent="-342900">
                        <a:lnSpc>
                          <a:spcPct val="9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учебный модуль «Основы светской этики»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51127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Искусство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Изобразительное искусство</a:t>
                      </a: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Музыка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4019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Технология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Технология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  <a:tr h="40193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Физическая культура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Физическая культура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2268" marR="92268" marT="46134" marB="4613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18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404" y="1168649"/>
            <a:ext cx="10138527" cy="53405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37651" y="491708"/>
            <a:ext cx="56551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Примерный учебный план НОО:</a:t>
            </a:r>
          </a:p>
        </p:txBody>
      </p:sp>
    </p:spTree>
    <p:extLst>
      <p:ext uri="{BB962C8B-B14F-4D97-AF65-F5344CB8AC3E}">
        <p14:creationId xmlns:p14="http://schemas.microsoft.com/office/powerpoint/2010/main" val="1960101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428" y="987501"/>
            <a:ext cx="9108213" cy="55051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63332" y="199476"/>
            <a:ext cx="52601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Примерный учебный план </a:t>
            </a:r>
            <a:r>
              <a:rPr lang="ru-RU" sz="2400" dirty="0" smtClean="0"/>
              <a:t>ООО</a:t>
            </a:r>
            <a:r>
              <a:rPr lang="ru-RU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99704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8046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304" y="804672"/>
            <a:ext cx="7400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Объем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урочной и внеурочной деятельности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503356"/>
              </p:ext>
            </p:extLst>
          </p:nvPr>
        </p:nvGraphicFramePr>
        <p:xfrm>
          <a:off x="435864" y="2258651"/>
          <a:ext cx="10515600" cy="1383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Границы аудиторной нагрузки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Старый ФГОС НОО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Новый ФГОС НОО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Минимум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2904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2954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Максимум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3345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3190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439873"/>
              </p:ext>
            </p:extLst>
          </p:nvPr>
        </p:nvGraphicFramePr>
        <p:xfrm>
          <a:off x="435864" y="3819841"/>
          <a:ext cx="10515600" cy="1383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Границы аудиторной нагрузки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Старый ФГОС ООО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Новый ФГОС ООО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Минимум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5267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5058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Максимум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6020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5549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82168" y="5374528"/>
            <a:ext cx="98176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Уменьшили объем внеурочной деятельности на уровне НОО.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Вместо 1350 можно запланировать до 1320 часов за четыре года.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16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344" y="499872"/>
            <a:ext cx="1202131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Roboto" panose="020B0604020202020204" charset="0"/>
                <a:ea typeface="Roboto" panose="020B0604020202020204" charset="0"/>
              </a:rPr>
              <a:t>Ученики </a:t>
            </a: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с ОВЗ</a:t>
            </a:r>
          </a:p>
          <a:p>
            <a:pPr marL="69691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ФГОС 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НОО не нужно применять для обучения детей с ОВЗ и интеллектуальными нарушениями. </a:t>
            </a:r>
            <a:endParaRPr lang="ru-RU" sz="20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69691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Адаптированные 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программы на уровне ООО разрабатывают на основе нового ФГОС ООО.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Использование электронных средств обучения, дистанционных технологий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Новый ФГОС фиксирует право школы применять различные образовательные технологии.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Деление учеников на группы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Разрешено организовать образовательную деятельность при помощи деления на группы.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Информационно-образовательная среда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Новые ФГОС определяют, что доступ к информационно-образовательной среде должен быть у каждого ученика и родителя или законного представителя в течение всего периода обучения</a:t>
            </a: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endParaRPr lang="ru-RU" sz="2000" dirty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80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2608" y="1219200"/>
            <a:ext cx="1125321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Roboto" panose="020B0604020202020204" charset="0"/>
                <a:ea typeface="Roboto" panose="020B0604020202020204" charset="0"/>
              </a:rPr>
              <a:t>Оснащение </a:t>
            </a: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кабинетов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100" dirty="0">
                <a:latin typeface="Roboto" panose="020B0604020202020204" charset="0"/>
                <a:ea typeface="Roboto" panose="020B0604020202020204" charset="0"/>
              </a:rPr>
              <a:t>Новые ФГОС ООО установили требования к оснащению кабинетов по отдельным предметным областям.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Психолого-педагогические условия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100" dirty="0">
                <a:latin typeface="Roboto" panose="020B0604020202020204" charset="0"/>
                <a:ea typeface="Roboto" panose="020B0604020202020204" charset="0"/>
              </a:rPr>
              <a:t>В новых ФГОС требований к психолого-педагогическим условиям стало больше. Акцент сделан на социально-психологической адаптации к школе.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Roboto" panose="020B0604020202020204" charset="0"/>
                <a:ea typeface="Roboto" panose="020B0604020202020204" charset="0"/>
              </a:rPr>
              <a:t>Повышение квалификации педагогов</a:t>
            </a:r>
          </a:p>
          <a:p>
            <a:pPr marL="69691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100" dirty="0">
                <a:latin typeface="Roboto" panose="020B0604020202020204" charset="0"/>
                <a:ea typeface="Roboto" panose="020B0604020202020204" charset="0"/>
              </a:rPr>
              <a:t>Старые ФГОС четко определяли, что повышать квалификацию педагоги должны не реже чем раз в три года. Новые ФГОС эту норму исключили. </a:t>
            </a:r>
          </a:p>
        </p:txBody>
      </p:sp>
    </p:spTree>
    <p:extLst>
      <p:ext uri="{BB962C8B-B14F-4D97-AF65-F5344CB8AC3E}">
        <p14:creationId xmlns:p14="http://schemas.microsoft.com/office/powerpoint/2010/main" val="2080981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331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0576" y="0"/>
            <a:ext cx="10229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Предметы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, курсы и модули в учебном плане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728" y="1023026"/>
            <a:ext cx="11911584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latin typeface="Roboto" panose="020B0604020202020204" charset="0"/>
                <a:ea typeface="Roboto" panose="020B0604020202020204" charset="0"/>
              </a:rPr>
              <a:t>В обязательную часть учебного плана включите предметы, курсы и модули, которые установили ФГОС-2021 (п. 32.1 ФГОС НОО и п. 33.1 ФГОС ООО). </a:t>
            </a:r>
            <a:r>
              <a:rPr lang="ru-RU" sz="2200" dirty="0" smtClean="0">
                <a:latin typeface="Roboto" panose="020B0604020202020204" charset="0"/>
                <a:ea typeface="Roboto" panose="020B0604020202020204" charset="0"/>
              </a:rPr>
              <a:t>Обязательные </a:t>
            </a:r>
            <a:r>
              <a:rPr lang="ru-RU" sz="2200" dirty="0">
                <a:latin typeface="Roboto" panose="020B0604020202020204" charset="0"/>
                <a:ea typeface="Roboto" panose="020B0604020202020204" charset="0"/>
              </a:rPr>
              <a:t>предметы включите также в индивидуальные учебные планы 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dirty="0">
                <a:latin typeface="Roboto" panose="020B0604020202020204" charset="0"/>
                <a:ea typeface="Roboto" panose="020B0604020202020204" charset="0"/>
              </a:rPr>
              <a:t>По ФГОС-2021 для школ, в которых обучение проходит на русском языке, родной язык и родную литературу вводят при наличии возможностей у школы и по заявлению родителей учеников. Такие же требования устанавливает новый ФГОС ООО, чтобы изучать второй иностранный язык.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Roboto" panose="020B0604020202020204" charset="0"/>
                <a:ea typeface="Roboto" panose="020B0604020202020204" charset="0"/>
              </a:rPr>
              <a:t>По </a:t>
            </a:r>
            <a:r>
              <a:rPr lang="ru-RU" sz="2200" dirty="0">
                <a:latin typeface="Roboto" panose="020B0604020202020204" charset="0"/>
                <a:ea typeface="Roboto" panose="020B0604020202020204" charset="0"/>
              </a:rPr>
              <a:t>ФГОС НОО 2021 года родители с помощью заявления выбирают один из модулей предметной области ОРКСЭ. По ФГОС ООО 2021 года родители также пишут заявление, чтобы выбирать один из курсов или модулей ОДНКНР. </a:t>
            </a:r>
            <a:endParaRPr lang="ru-RU" sz="22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Roboto" panose="020B0604020202020204" charset="0"/>
                <a:ea typeface="Roboto" panose="020B0604020202020204" charset="0"/>
              </a:rPr>
              <a:t>ОРКСЭ </a:t>
            </a:r>
            <a:r>
              <a:rPr lang="ru-RU" sz="2200" dirty="0">
                <a:latin typeface="Roboto" panose="020B0604020202020204" charset="0"/>
                <a:ea typeface="Roboto" panose="020B0604020202020204" charset="0"/>
              </a:rPr>
              <a:t>и ОДНКНР пропишите в обязательной части учебных планов по уровням образования. Увеличить время на изучение этих предметных областей можете с помощью дополнительных курсов с измененными названиями. </a:t>
            </a:r>
          </a:p>
        </p:txBody>
      </p:sp>
    </p:spTree>
    <p:extLst>
      <p:ext uri="{BB962C8B-B14F-4D97-AF65-F5344CB8AC3E}">
        <p14:creationId xmlns:p14="http://schemas.microsoft.com/office/powerpoint/2010/main" val="214978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087"/>
          </a:xfrm>
        </p:spPr>
        <p:txBody>
          <a:bodyPr/>
          <a:lstStyle/>
          <a:p>
            <a:pPr algn="ctr"/>
            <a:r>
              <a:rPr lang="ru-RU" dirty="0"/>
              <a:t>Повестка педагогического </a:t>
            </a:r>
            <a:r>
              <a:rPr lang="ru-RU" dirty="0" smtClean="0"/>
              <a:t>совета: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2218" y="1238352"/>
            <a:ext cx="10848108" cy="57581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 smtClean="0"/>
              <a:t>I. </a:t>
            </a:r>
            <a:r>
              <a:rPr lang="ru-RU" sz="2400" dirty="0" smtClean="0"/>
              <a:t>Вступительное слово:</a:t>
            </a:r>
            <a:r>
              <a:rPr lang="en-US" sz="2400" dirty="0" smtClean="0"/>
              <a:t>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Виткалова Т.Ю., директор - 5мин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</a:t>
            </a:r>
            <a:endParaRPr lang="ru-RU" sz="24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buAutoNum type="romanUcPeriod" startAt="2"/>
            </a:pPr>
            <a:r>
              <a:rPr lang="ru-RU" sz="2400" dirty="0" smtClean="0"/>
              <a:t>«Готовимся </a:t>
            </a:r>
            <a:r>
              <a:rPr lang="ru-RU" sz="2400" dirty="0"/>
              <a:t>к переходу на новые ФГОС НОО и ФГОС ООО: вопросы и </a:t>
            </a:r>
            <a:r>
              <a:rPr lang="ru-RU" sz="2400" dirty="0" smtClean="0"/>
              <a:t>ответы»:                                         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Гаупт А.В., заместитель директора по УВР- 20 минут)</a:t>
            </a:r>
          </a:p>
          <a:p>
            <a:pPr marL="0" indent="0">
              <a:buNone/>
            </a:pPr>
            <a:r>
              <a:rPr lang="en-US" sz="2400" dirty="0" smtClean="0"/>
              <a:t>III. </a:t>
            </a:r>
            <a:r>
              <a:rPr lang="ru-RU" sz="2400" dirty="0" smtClean="0"/>
              <a:t>«Функциональная грамотность в рамках внедрения  новых ФГОС»: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(Федосеева </a:t>
            </a:r>
            <a:r>
              <a:rPr lang="ru-RU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Н.В., заместитель директора по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УВР- 10 минут)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«Формирование функциональной грамотности  на уроках истории»:                                                        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2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Пенчикова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В.А., председатель МО- 7 минут)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 «Формирование </a:t>
            </a:r>
            <a:r>
              <a:rPr lang="ru-RU" sz="2400" dirty="0"/>
              <a:t>функциональной грамотности  на уроках </a:t>
            </a:r>
            <a:r>
              <a:rPr lang="ru-RU" sz="2400" dirty="0" smtClean="0"/>
              <a:t>английского языка»:                                  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2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Предеина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А.Л., председатель МО-  7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минут)</a:t>
            </a:r>
          </a:p>
          <a:p>
            <a:pPr marL="0" indent="0">
              <a:buNone/>
            </a:pPr>
            <a:r>
              <a:rPr lang="ru-RU" sz="2400" dirty="0" smtClean="0"/>
              <a:t>3.    «Функциональная грамотность на уроках естествознания»: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(</a:t>
            </a:r>
            <a:r>
              <a:rPr lang="ru-RU" sz="2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Ходина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Е.Н., председатель МО-  7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мин)</a:t>
            </a:r>
          </a:p>
          <a:p>
            <a:pPr marL="457200" indent="-457200">
              <a:buAutoNum type="arabicPeriod" startAt="4"/>
            </a:pPr>
            <a:r>
              <a:rPr lang="ru-RU" sz="2400" dirty="0" smtClean="0"/>
              <a:t>«Финансовая грамотность в курсе математики»:    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(</a:t>
            </a:r>
            <a:r>
              <a:rPr lang="ru-RU" sz="2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Рейнштейн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Н.В., председатель МО-  7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минут)</a:t>
            </a:r>
          </a:p>
          <a:p>
            <a:pPr marL="0" indent="0">
              <a:buNone/>
            </a:pPr>
            <a:r>
              <a:rPr lang="ru-RU" sz="2400" dirty="0" smtClean="0"/>
              <a:t>5. «Формирование читательской грамотности на уроках русского языка и литературы»:    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(Никулина </a:t>
            </a:r>
            <a:r>
              <a:rPr lang="ru-RU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Л.Г., председатель МО-  </a:t>
            </a:r>
            <a:r>
              <a:rPr lang="ru-RU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 минут)</a:t>
            </a:r>
          </a:p>
          <a:p>
            <a:pPr marL="0" indent="0">
              <a:buNone/>
            </a:pPr>
            <a:r>
              <a:rPr lang="en-US" sz="2400" dirty="0" smtClean="0"/>
              <a:t>IV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r>
              <a:rPr lang="ru-RU" sz="2400" dirty="0" smtClean="0"/>
              <a:t>Разное</a:t>
            </a:r>
            <a:endParaRPr lang="ru-RU" sz="24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85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7129" y="968188"/>
            <a:ext cx="104929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Решение педсовета: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Принять к сведению информацию по ходу введения ФГОС третьего поколения для НОО и СОО;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Р</a:t>
            </a:r>
            <a:r>
              <a:rPr lang="ru-RU" sz="2800" dirty="0" smtClean="0"/>
              <a:t>азработать проекты примерных рабочих программ;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Продолжить применять элементы развития функциональной грамотности на уроках.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5208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256" y="438912"/>
            <a:ext cx="7303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Изменения в новых ФГОС НОО и ООО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" y="1639241"/>
            <a:ext cx="117287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Новые ФГОС будут действовать с 1 сентября 2022 года</a:t>
            </a:r>
          </a:p>
          <a:p>
            <a:pPr marL="457200" lvl="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Приказ Министерства просвещения Российской Федерации от 31.05.2021 № 286 «Об утверждении федерального государственного образовательного стандарта начального общего образования»</a:t>
            </a:r>
          </a:p>
          <a:p>
            <a:pPr marL="457200" lvl="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Приказ Министерства просвещения Российской Федерации от 31.05.2021 № 287 «Об утверждении федерального государственного образовательного стандарта основного общего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414274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9824" y="430306"/>
            <a:ext cx="78665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Основные нововведения</a:t>
            </a:r>
            <a:r>
              <a:rPr lang="ru-RU" sz="2800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0541" y="1015081"/>
            <a:ext cx="102063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1. </a:t>
            </a:r>
            <a:r>
              <a:rPr lang="ru-RU" sz="2800" dirty="0"/>
              <a:t>Закреплена вариативность содержания программ.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2. Конкретизированы </a:t>
            </a:r>
            <a:r>
              <a:rPr lang="ru-RU" sz="2800" dirty="0"/>
              <a:t>требования к предметным результатам;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3.</a:t>
            </a:r>
            <a:r>
              <a:rPr lang="ru-RU" sz="2800" dirty="0" smtClean="0"/>
              <a:t> </a:t>
            </a:r>
            <a:r>
              <a:rPr lang="ru-RU" sz="2800" dirty="0"/>
              <a:t>Прописаны критерии </a:t>
            </a:r>
            <a:r>
              <a:rPr lang="ru-RU" sz="2800" dirty="0" err="1"/>
              <a:t>сформированности</a:t>
            </a:r>
            <a:r>
              <a:rPr lang="ru-RU" sz="2800" dirty="0"/>
              <a:t> УУД и достижения личностных результатов.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4</a:t>
            </a:r>
            <a:r>
              <a:rPr lang="ru-RU" sz="2800" dirty="0" smtClean="0"/>
              <a:t>. </a:t>
            </a:r>
            <a:r>
              <a:rPr lang="ru-RU" sz="2800" dirty="0"/>
              <a:t>Введены новые требования к рабочим программам. Рабочие программы должны формироваться с учетом рабочей программы воспитания.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5. Изменен </a:t>
            </a:r>
            <a:r>
              <a:rPr lang="ru-RU" sz="2800" dirty="0"/>
              <a:t>объем аудиторной нагрузки в НОО и ООО.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6.</a:t>
            </a:r>
            <a:r>
              <a:rPr lang="ru-RU" sz="2800" dirty="0" smtClean="0"/>
              <a:t> </a:t>
            </a:r>
            <a:r>
              <a:rPr lang="ru-RU" sz="2800" dirty="0"/>
              <a:t>Из списка обязательных предметов убран второй иностранный.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/>
              <a:t>7</a:t>
            </a:r>
            <a:r>
              <a:rPr lang="ru-RU" sz="2800" dirty="0"/>
              <a:t>. Расширены требования к материально-технической базе. </a:t>
            </a:r>
          </a:p>
        </p:txBody>
      </p:sp>
    </p:spTree>
    <p:extLst>
      <p:ext uri="{BB962C8B-B14F-4D97-AF65-F5344CB8AC3E}">
        <p14:creationId xmlns:p14="http://schemas.microsoft.com/office/powerpoint/2010/main" val="3732663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256" y="438912"/>
            <a:ext cx="7303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Требования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к вариативности </a:t>
            </a:r>
            <a:endParaRPr lang="ru-RU" sz="3600" b="1" dirty="0" smtClean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содержания ООП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НОО и ООО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" y="1639241"/>
            <a:ext cx="117287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ФГОС </a:t>
            </a: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второго поколения школа могла обеспечивать вариативность любыми 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способами. По 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стандартам третьего поколения для </a:t>
            </a: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этого 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предусмотрено </a:t>
            </a:r>
            <a:r>
              <a:rPr lang="ru-RU" sz="2600" b="1" u="sng" dirty="0" smtClean="0">
                <a:latin typeface="Roboto" panose="020B0604020202020204" charset="0"/>
                <a:ea typeface="Roboto" panose="020B0604020202020204" charset="0"/>
              </a:rPr>
              <a:t>три </a:t>
            </a:r>
            <a:r>
              <a:rPr lang="ru-RU" sz="2600" b="1" u="sng" dirty="0" smtClean="0">
                <a:latin typeface="Roboto" panose="020B0604020202020204" charset="0"/>
                <a:ea typeface="Roboto" panose="020B0604020202020204" charset="0"/>
              </a:rPr>
              <a:t>способа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: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В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структуре программ НОО и ООО школа может предусмотреть учебные предметы, учебные курсы и учебные модули. </a:t>
            </a:r>
            <a:endParaRPr lang="ru-RU" sz="26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Школа </a:t>
            </a: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может разрабатывать и реализовывать программы углубленного изучения отдельных предметов. </a:t>
            </a:r>
            <a:endParaRPr lang="ru-RU" sz="26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Школа </a:t>
            </a:r>
            <a:r>
              <a:rPr lang="ru-RU" sz="2600" dirty="0">
                <a:latin typeface="Roboto" panose="020B0604020202020204" charset="0"/>
                <a:ea typeface="Roboto" panose="020B0604020202020204" charset="0"/>
              </a:rPr>
              <a:t>может разрабатывать и реализовывать индивидуальные учебные планы в соответствии с образовательными потребностями и интересами учеников</a:t>
            </a:r>
            <a:r>
              <a:rPr lang="ru-RU" sz="2600" dirty="0" smtClean="0">
                <a:latin typeface="Roboto" panose="020B0604020202020204" charset="0"/>
                <a:ea typeface="Roboto" panose="020B0604020202020204" charset="0"/>
              </a:rPr>
              <a:t>.</a:t>
            </a:r>
            <a:endParaRPr lang="ru-RU" sz="2600" dirty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909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256" y="438912"/>
            <a:ext cx="730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Планируемые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результаты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" y="1639240"/>
            <a:ext cx="1062304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В новых ФГОС подробнее описывают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результаты освоения </a:t>
            </a: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ООП НОО и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ООО: </a:t>
            </a:r>
          </a:p>
          <a:p>
            <a:pPr>
              <a:spcAft>
                <a:spcPts val="0"/>
              </a:spcAft>
            </a:pPr>
            <a:endParaRPr lang="ru-RU" sz="28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Предметные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 err="1">
                <a:latin typeface="Roboto" panose="020B0604020202020204" charset="0"/>
                <a:ea typeface="Roboto" panose="020B0604020202020204" charset="0"/>
              </a:rPr>
              <a:t>Метапредметные</a:t>
            </a:r>
            <a:endParaRPr lang="ru-RU" sz="2800" dirty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Личностные</a:t>
            </a:r>
            <a:endParaRPr lang="ru-RU" sz="2800" dirty="0" smtClean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5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872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256" y="438912"/>
            <a:ext cx="730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Предметные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результаты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304" y="1146203"/>
            <a:ext cx="1124102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Новые ФГОС 2021 года определяют четкие требования к предметным результатам по каждой учебной дисциплине</a:t>
            </a:r>
            <a:endParaRPr lang="ru-RU" sz="28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Появилось конкретное содержание по каждой предметной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области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На уровне ООО установили требования к предметным результатам при углубленном изучении некоторых 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дисциплин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Предметные </a:t>
            </a:r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результаты в новых ФГОС не согласовываются с требованиями концепций преподавания физики, астрономии, химии, истории России </a:t>
            </a:r>
            <a:endParaRPr lang="ru-RU" sz="2800" dirty="0" smtClean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67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256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920" y="402336"/>
            <a:ext cx="768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Метапредметные</a:t>
            </a:r>
            <a:r>
              <a:rPr lang="ru-RU" sz="32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и личностные результаты</a:t>
            </a:r>
            <a:endParaRPr lang="ru-RU" sz="32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920" y="1447300"/>
            <a:ext cx="1176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Roboto" panose="020B0604020202020204" charset="0"/>
                <a:ea typeface="Roboto" panose="020B0604020202020204" charset="0"/>
              </a:rPr>
              <a:t>В старых </a:t>
            </a:r>
            <a:r>
              <a:rPr lang="ru-RU" sz="2400" dirty="0">
                <a:latin typeface="Roboto" panose="020B0604020202020204" charset="0"/>
                <a:ea typeface="Roboto" panose="020B0604020202020204" charset="0"/>
              </a:rPr>
              <a:t>стандартах эти результаты были просто перечислены, то в новых они описаны по группам, каждое из УУД содержит критерии их </a:t>
            </a:r>
            <a:r>
              <a:rPr lang="ru-RU" sz="2400" dirty="0" err="1">
                <a:latin typeface="Roboto" panose="020B0604020202020204" charset="0"/>
                <a:ea typeface="Roboto" panose="020B0604020202020204" charset="0"/>
              </a:rPr>
              <a:t>сформированности</a:t>
            </a:r>
            <a:endParaRPr lang="ru-RU" sz="2400" dirty="0" smtClean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304" y="2388121"/>
            <a:ext cx="12045696" cy="490903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>
                <a:latin typeface="Roboto" panose="020B0604020202020204" charset="0"/>
                <a:ea typeface="Roboto" panose="020B0604020202020204" charset="0"/>
              </a:rPr>
              <a:t>Личностные результаты группируются </a:t>
            </a:r>
            <a:endParaRPr lang="ru-RU" sz="2000" b="1" i="1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latin typeface="Roboto" panose="020B0604020202020204" charset="0"/>
                <a:ea typeface="Roboto" panose="020B0604020202020204" charset="0"/>
              </a:rPr>
              <a:t>по </a:t>
            </a:r>
            <a:r>
              <a:rPr lang="ru-RU" sz="2000" b="1" i="1" dirty="0">
                <a:latin typeface="Roboto" panose="020B0604020202020204" charset="0"/>
                <a:ea typeface="Roboto" panose="020B0604020202020204" charset="0"/>
              </a:rPr>
              <a:t>направлениям воспитания: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гражданско-патриотическое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духовно-нравственное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эстетическое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физическое 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воспитание, формирование культуры здоровья и эмоционального благополучия;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трудовое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экологическое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;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ценность </a:t>
            </a: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научного </a:t>
            </a:r>
            <a:r>
              <a:rPr lang="ru-RU" sz="2000" dirty="0" smtClean="0">
                <a:latin typeface="Roboto" panose="020B0604020202020204" charset="0"/>
                <a:ea typeface="Roboto" panose="020B0604020202020204" charset="0"/>
              </a:rPr>
              <a:t>познания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spcAft>
                <a:spcPts val="0"/>
              </a:spcAft>
            </a:pPr>
            <a:endParaRPr lang="ru-RU" sz="2000" b="1" i="1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spcAft>
                <a:spcPts val="0"/>
              </a:spcAft>
            </a:pPr>
            <a:endParaRPr lang="ru-RU" sz="2000" b="1" i="1" dirty="0">
              <a:latin typeface="Roboto" panose="020B0604020202020204" charset="0"/>
              <a:ea typeface="Roboto" panose="020B0604020202020204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 err="1" smtClean="0">
                <a:latin typeface="Roboto" panose="020B0604020202020204" charset="0"/>
                <a:ea typeface="Roboto" panose="020B0604020202020204" charset="0"/>
              </a:rPr>
              <a:t>Метапредметные</a:t>
            </a:r>
            <a:r>
              <a:rPr lang="ru-RU" sz="2000" b="1" i="1" dirty="0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ru-RU" sz="2000" b="1" i="1" dirty="0">
                <a:latin typeface="Roboto" panose="020B0604020202020204" charset="0"/>
                <a:ea typeface="Roboto" panose="020B0604020202020204" charset="0"/>
              </a:rPr>
              <a:t>результаты группируются по видам универсальных учебных действий: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овладение универсальными учебными познавательными действиями – базовые логические, базовые исследовательские, работа с информацией;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овладение универсальными учебными коммуникативными действиями – общение, совместная деятельность;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B0604020202020204" charset="0"/>
                <a:ea typeface="Roboto" panose="020B0604020202020204" charset="0"/>
              </a:rPr>
              <a:t>овладение универсальными учебными регулятивными действиями – самоорганизация, самоконтроль</a:t>
            </a:r>
          </a:p>
          <a:p>
            <a:pPr>
              <a:spcAft>
                <a:spcPts val="0"/>
              </a:spcAft>
            </a:pPr>
            <a:endParaRPr lang="ru-RU" dirty="0" smtClean="0">
              <a:latin typeface="Roboto" panose="020B0604020202020204" charset="0"/>
              <a:ea typeface="Roboto" panose="020B0604020202020204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35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"/>
            <a:ext cx="12192000" cy="5888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11680" y="0"/>
            <a:ext cx="730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Рабочие </a:t>
            </a:r>
            <a:r>
              <a:rPr lang="ru-RU" sz="3600" b="1" dirty="0">
                <a:solidFill>
                  <a:srgbClr val="FF0000"/>
                </a:solidFill>
                <a:latin typeface="Roboto" panose="020B0604020202020204" charset="0"/>
                <a:ea typeface="Roboto" panose="020B0604020202020204" charset="0"/>
              </a:rPr>
              <a:t>программы педагогов</a:t>
            </a:r>
            <a:endParaRPr lang="ru-RU" sz="3600" dirty="0">
              <a:solidFill>
                <a:srgbClr val="FF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282810"/>
              </p:ext>
            </p:extLst>
          </p:nvPr>
        </p:nvGraphicFramePr>
        <p:xfrm>
          <a:off x="0" y="646331"/>
          <a:ext cx="12057888" cy="6108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6640"/>
                <a:gridCol w="4218432"/>
                <a:gridCol w="4242816"/>
              </a:tblGrid>
              <a:tr h="60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Старый ФГОС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Новый ФГОС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97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Виды программ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Рабочие программы учебных предметов и курсов, в том числе и внеурочной деятельности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Рабочие программы учебных предметов, учебных курсов, в том числе и внеурочной деятельности, учебных модулей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97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Структура рабочих программ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Различается для рабочих программ учебных предметов, курсов и курсов внеурочной деятельности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Одинаковая для всех рабочих программ, в том числе и программ внеурочной деятельности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97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Тематическое планирование рабочих программ учебных предметов, курсов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С учетом рабочей программы воспитания с указанием количества часов, отводимых на освоение каждой темы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С указанием количества академических часов, отводимых на освоение каждой темы, возможности использования по этой теме ЭОР и ЦОР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97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Тематическое планирование рабочих программ курсов внеурочной деятельности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С учетом рабочей программы воспитания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Учет рабочей программы воспитания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Только в разделе «Тематическое планирование»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Во всех разделах рабочей программы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97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Особенности рабочей программы курса внеурочной деятельности</a:t>
                      </a:r>
                      <a:endParaRPr lang="ru-RU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В содержании программы должны быть указаны формы организации и виды деятельности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В программе должны быть указаны формы проведения занятий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692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1355</Words>
  <Application>Microsoft Office PowerPoint</Application>
  <PresentationFormat>Широкоэкранный</PresentationFormat>
  <Paragraphs>171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Roboto</vt:lpstr>
      <vt:lpstr>Symbol</vt:lpstr>
      <vt:lpstr>Times New Roman</vt:lpstr>
      <vt:lpstr>Wingdings</vt:lpstr>
      <vt:lpstr>Тема Office</vt:lpstr>
      <vt:lpstr>Педагогический совет тема:«Готовимся к переходу на новые ФГОС НОО и ФГОС ООО: вопросы и ответы»</vt:lpstr>
      <vt:lpstr>Повестка педагогического совета: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Гаупт</cp:lastModifiedBy>
  <cp:revision>39</cp:revision>
  <dcterms:created xsi:type="dcterms:W3CDTF">2021-07-20T13:02:37Z</dcterms:created>
  <dcterms:modified xsi:type="dcterms:W3CDTF">2022-03-30T13:49:55Z</dcterms:modified>
</cp:coreProperties>
</file>